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400"/>
              <a:t>お客様年代別リフォーム受注数</a:t>
            </a:r>
          </a:p>
        </c:rich>
      </c:tx>
      <c:layout>
        <c:manualLayout>
          <c:xMode val="edge"/>
          <c:yMode val="edge"/>
          <c:x val="0.29347826086956524"/>
          <c:y val="2.77536835093039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浴室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30代</c:v>
                </c:pt>
                <c:pt idx="1">
                  <c:v>40代</c:v>
                </c:pt>
                <c:pt idx="2">
                  <c:v>50代</c:v>
                </c:pt>
                <c:pt idx="3">
                  <c:v>60代</c:v>
                </c:pt>
                <c:pt idx="4">
                  <c:v>70代以上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10</c:v>
                </c:pt>
                <c:pt idx="3">
                  <c:v>15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1F-4624-8B34-AA02CE2DFE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トイレ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30代</c:v>
                </c:pt>
                <c:pt idx="1">
                  <c:v>40代</c:v>
                </c:pt>
                <c:pt idx="2">
                  <c:v>50代</c:v>
                </c:pt>
                <c:pt idx="3">
                  <c:v>60代</c:v>
                </c:pt>
                <c:pt idx="4">
                  <c:v>70代以上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9</c:v>
                </c:pt>
                <c:pt idx="3">
                  <c:v>12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1F-4624-8B34-AA02CE2DFE8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5995736"/>
        <c:axId val="225996064"/>
      </c:barChart>
      <c:catAx>
        <c:axId val="2259957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 dirty="0"/>
                  <a:t>ご依頼主の年代</a:t>
                </a:r>
                <a:endParaRPr lang="ja-JP" sz="14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25996064"/>
        <c:crosses val="autoZero"/>
        <c:auto val="1"/>
        <c:lblAlgn val="ctr"/>
        <c:lblOffset val="100"/>
        <c:noMultiLvlLbl val="0"/>
      </c:catAx>
      <c:valAx>
        <c:axId val="225996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eaVert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 dirty="0"/>
                  <a:t>受注数（単位　件）</a:t>
                </a:r>
                <a:endParaRPr lang="ja-JP" sz="14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25995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1655502301342767"/>
          <c:y val="0.15449550486845862"/>
          <c:w val="0.16688985887633609"/>
          <c:h val="5.85941448104891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chemeClr val="bg1">
          <a:lumMod val="65000"/>
        </a:schemeClr>
      </a:solidFill>
    </a:ln>
    <a:effectLst/>
  </c:spPr>
  <c:txPr>
    <a:bodyPr/>
    <a:lstStyle/>
    <a:p>
      <a:pPr>
        <a:defRPr sz="1600"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47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75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887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2086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050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662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773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853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48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35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76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3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382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48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57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25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AF43312-B409-482B-BABA-315567BC7219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CA1F161-B66F-4A0C-B5E3-E9EFDC6E9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コンテンツ プレースホルダー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0390037"/>
              </p:ext>
            </p:extLst>
          </p:nvPr>
        </p:nvGraphicFramePr>
        <p:xfrm>
          <a:off x="838200" y="685800"/>
          <a:ext cx="10515600" cy="5491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5788416"/>
      </p:ext>
    </p:extLst>
  </p:cSld>
  <p:clrMapOvr>
    <a:masterClrMapping/>
  </p:clrMapOvr>
</p:sld>
</file>

<file path=ppt/theme/theme1.xml><?xml version="1.0" encoding="utf-8"?>
<a:theme xmlns:a="http://schemas.openxmlformats.org/drawingml/2006/main" name="しずく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しず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TM04033925[[fn=しずく]]</Template>
  <TotalTime>0</TotalTime>
  <Words>13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しずく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2016-05-19T03:23:02Z</dcterms:created>
  <dcterms:modified xsi:type="dcterms:W3CDTF">2016-05-19T03:30:13Z</dcterms:modified>
</cp:coreProperties>
</file>